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9472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01D1C"/>
    <a:srgbClr val="3E1F00"/>
    <a:srgbClr val="7A3D00"/>
    <a:srgbClr val="663300"/>
    <a:srgbClr val="95373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88686" autoAdjust="0"/>
  </p:normalViewPr>
  <p:slideViewPr>
    <p:cSldViewPr>
      <p:cViewPr>
        <p:scale>
          <a:sx n="80" d="100"/>
          <a:sy n="80" d="100"/>
        </p:scale>
        <p:origin x="-1878" y="-1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4B1F7-0B8E-4101-950B-DA18B86E13C6}" type="datetimeFigureOut">
              <a:rPr lang="ko-KR" altLang="en-US" smtClean="0"/>
              <a:pPr/>
              <a:t>2011-09-27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331F6-6EFC-49D8-8C8C-FD291A01534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762359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4B1F7-0B8E-4101-950B-DA18B86E13C6}" type="datetimeFigureOut">
              <a:rPr lang="ko-KR" altLang="en-US" smtClean="0"/>
              <a:pPr/>
              <a:t>2011-09-27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331F6-6EFC-49D8-8C8C-FD291A01534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699821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4B1F7-0B8E-4101-950B-DA18B86E13C6}" type="datetimeFigureOut">
              <a:rPr lang="ko-KR" altLang="en-US" smtClean="0"/>
              <a:pPr/>
              <a:t>2011-09-27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331F6-6EFC-49D8-8C8C-FD291A01534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831744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4B1F7-0B8E-4101-950B-DA18B86E13C6}" type="datetimeFigureOut">
              <a:rPr lang="ko-KR" altLang="en-US" smtClean="0"/>
              <a:pPr/>
              <a:t>2011-09-27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331F6-6EFC-49D8-8C8C-FD291A01534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7143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4B1F7-0B8E-4101-950B-DA18B86E13C6}" type="datetimeFigureOut">
              <a:rPr lang="ko-KR" altLang="en-US" smtClean="0"/>
              <a:pPr/>
              <a:t>2011-09-27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331F6-6EFC-49D8-8C8C-FD291A01534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459917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4B1F7-0B8E-4101-950B-DA18B86E13C6}" type="datetimeFigureOut">
              <a:rPr lang="ko-KR" altLang="en-US" smtClean="0"/>
              <a:pPr/>
              <a:t>2011-09-27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331F6-6EFC-49D8-8C8C-FD291A01534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319327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4B1F7-0B8E-4101-950B-DA18B86E13C6}" type="datetimeFigureOut">
              <a:rPr lang="ko-KR" altLang="en-US" smtClean="0"/>
              <a:pPr/>
              <a:t>2011-09-27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331F6-6EFC-49D8-8C8C-FD291A01534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65130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4B1F7-0B8E-4101-950B-DA18B86E13C6}" type="datetimeFigureOut">
              <a:rPr lang="ko-KR" altLang="en-US" smtClean="0"/>
              <a:pPr/>
              <a:t>2011-09-27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331F6-6EFC-49D8-8C8C-FD291A01534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731733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4B1F7-0B8E-4101-950B-DA18B86E13C6}" type="datetimeFigureOut">
              <a:rPr lang="ko-KR" altLang="en-US" smtClean="0"/>
              <a:pPr/>
              <a:t>2011-09-27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331F6-6EFC-49D8-8C8C-FD291A01534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377024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4B1F7-0B8E-4101-950B-DA18B86E13C6}" type="datetimeFigureOut">
              <a:rPr lang="ko-KR" altLang="en-US" smtClean="0"/>
              <a:pPr/>
              <a:t>2011-09-27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331F6-6EFC-49D8-8C8C-FD291A01534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80915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4B1F7-0B8E-4101-950B-DA18B86E13C6}" type="datetimeFigureOut">
              <a:rPr lang="ko-KR" altLang="en-US" smtClean="0"/>
              <a:pPr/>
              <a:t>2011-09-27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331F6-6EFC-49D8-8C8C-FD291A01534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062455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4B1F7-0B8E-4101-950B-DA18B86E13C6}" type="datetimeFigureOut">
              <a:rPr lang="ko-KR" altLang="en-US" smtClean="0"/>
              <a:pPr/>
              <a:t>2011-09-27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331F6-6EFC-49D8-8C8C-FD291A01534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14539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svb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8000" contrast="1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6858000" cy="92525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8237" y="181028"/>
            <a:ext cx="65112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안녕하십니까</a:t>
            </a:r>
            <a:r>
              <a:rPr lang="en-US" altLang="ko-KR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endParaRPr lang="en-US" altLang="ko-KR" sz="1200" b="1" dirty="0">
              <a:solidFill>
                <a:srgbClr val="501D1C"/>
              </a:solidFill>
              <a:latin typeface="Arial" pitchFamily="34" charset="0"/>
              <a:cs typeface="Arial" pitchFamily="34" charset="0"/>
            </a:endParaRPr>
          </a:p>
          <a:p>
            <a:r>
              <a:rPr lang="ko-KR" altLang="en-US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대한심장학회</a:t>
            </a:r>
            <a:r>
              <a:rPr lang="en-US" altLang="ko-KR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ko-KR" altLang="en-US" sz="1200" b="1" dirty="0" err="1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스크립코리아항체연구소</a:t>
            </a:r>
            <a:r>
              <a:rPr lang="en-US" altLang="ko-KR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ko-KR" altLang="en-US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국립보건원</a:t>
            </a:r>
            <a:r>
              <a:rPr lang="en-US" altLang="ko-KR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ko-KR" altLang="en-US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연세대학교</a:t>
            </a:r>
            <a:r>
              <a:rPr lang="en-US" altLang="ko-KR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ko-KR" altLang="en-US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카이스트 공동주관으로 </a:t>
            </a:r>
            <a:endParaRPr lang="en-US" altLang="ko-KR" sz="1200" b="1" dirty="0" smtClean="0">
              <a:solidFill>
                <a:srgbClr val="501D1C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altLang="ko-KR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2011</a:t>
            </a:r>
            <a:r>
              <a:rPr lang="ko-KR" altLang="en-US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년 </a:t>
            </a:r>
            <a:r>
              <a:rPr lang="en-US" altLang="ko-KR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ko-KR" altLang="en-US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월 </a:t>
            </a:r>
            <a:r>
              <a:rPr lang="en-US" altLang="ko-KR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30</a:t>
            </a:r>
            <a:r>
              <a:rPr lang="ko-KR" altLang="en-US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일에서 </a:t>
            </a:r>
            <a:r>
              <a:rPr lang="en-US" altLang="ko-KR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11</a:t>
            </a:r>
            <a:r>
              <a:rPr lang="ko-KR" altLang="en-US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월 </a:t>
            </a:r>
            <a:r>
              <a:rPr lang="en-US" altLang="ko-KR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ko-KR" altLang="en-US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일 까지 제주 신라호텔에서 제</a:t>
            </a:r>
            <a:r>
              <a:rPr lang="en-US" altLang="ko-KR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ko-KR" altLang="en-US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회 태평양 혈관생물학회를 </a:t>
            </a:r>
            <a:endParaRPr lang="en-US" altLang="ko-KR" sz="1200" b="1" dirty="0" smtClean="0">
              <a:solidFill>
                <a:srgbClr val="501D1C"/>
              </a:solidFill>
              <a:latin typeface="Arial" pitchFamily="34" charset="0"/>
              <a:cs typeface="Arial" pitchFamily="34" charset="0"/>
            </a:endParaRPr>
          </a:p>
          <a:p>
            <a:r>
              <a:rPr lang="ko-KR" altLang="en-US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개최하기로 하였습니다</a:t>
            </a:r>
            <a:r>
              <a:rPr lang="en-US" altLang="ko-KR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en-US" altLang="ko-KR" sz="1200" b="1" dirty="0">
              <a:solidFill>
                <a:srgbClr val="501D1C"/>
              </a:solidFill>
              <a:latin typeface="Arial" pitchFamily="34" charset="0"/>
              <a:cs typeface="Arial" pitchFamily="34" charset="0"/>
            </a:endParaRPr>
          </a:p>
          <a:p>
            <a:r>
              <a:rPr lang="ko-KR" altLang="en-US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이 학회에는 혈관신생 연구 및 개발 분야에서 세계 리더 역할을 하시는 과학자들을 </a:t>
            </a:r>
            <a:r>
              <a:rPr lang="ko-KR" altLang="en-US" sz="1200" b="1" dirty="0" err="1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초청연자로</a:t>
            </a:r>
            <a:r>
              <a:rPr lang="ko-KR" altLang="en-US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 모셨습니다</a:t>
            </a:r>
            <a:r>
              <a:rPr lang="en-US" altLang="ko-KR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ko-KR" altLang="en-US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일본 오사카 대학과 국립순환기연구소의 최정상 혈관분야 과</a:t>
            </a:r>
            <a:r>
              <a:rPr lang="ko-KR" altLang="en-US" sz="1200" b="1" dirty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학</a:t>
            </a:r>
            <a:r>
              <a:rPr lang="ko-KR" altLang="en-US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자들도 </a:t>
            </a:r>
            <a:r>
              <a:rPr lang="ko-KR" altLang="en-US" sz="1200" b="1" dirty="0" err="1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초청연자</a:t>
            </a:r>
            <a:r>
              <a:rPr lang="ko-KR" altLang="en-US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 및 </a:t>
            </a:r>
            <a:r>
              <a:rPr lang="ko-KR" altLang="en-US" sz="1200" b="1" dirty="0" err="1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공동주관자로</a:t>
            </a:r>
            <a:r>
              <a:rPr lang="ko-KR" altLang="en-US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 참가합니다</a:t>
            </a:r>
            <a:r>
              <a:rPr lang="en-US" altLang="ko-KR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ko-KR" altLang="en-US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그리고  </a:t>
            </a:r>
            <a:r>
              <a:rPr lang="en-US" altLang="ko-KR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JCI </a:t>
            </a:r>
            <a:r>
              <a:rPr lang="ko-KR" altLang="en-US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편집장도 </a:t>
            </a:r>
            <a:r>
              <a:rPr lang="ko-KR" altLang="en-US" sz="1200" b="1" dirty="0" err="1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초청연자로</a:t>
            </a:r>
            <a:r>
              <a:rPr lang="ko-KR" altLang="en-US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 참가하십니다</a:t>
            </a:r>
            <a:r>
              <a:rPr lang="en-US" altLang="ko-KR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.  </a:t>
            </a:r>
          </a:p>
          <a:p>
            <a:endParaRPr lang="en-US" altLang="ko-KR" sz="1200" b="1" dirty="0" smtClean="0">
              <a:solidFill>
                <a:srgbClr val="501D1C"/>
              </a:solidFill>
              <a:latin typeface="Arial" pitchFamily="34" charset="0"/>
              <a:cs typeface="Arial" pitchFamily="34" charset="0"/>
            </a:endParaRPr>
          </a:p>
          <a:p>
            <a:r>
              <a:rPr lang="ko-KR" altLang="en-US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귀하의 연구와 치료제 개발에 큰 도움이 되리라 믿습니다</a:t>
            </a:r>
            <a:r>
              <a:rPr lang="en-US" altLang="ko-KR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ko-KR" altLang="en-US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많은 관심과 참가 부탁 드립니다</a:t>
            </a:r>
            <a:r>
              <a:rPr lang="en-US" altLang="ko-KR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ko-KR" altLang="en-US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altLang="ko-KR" sz="1200" b="1" dirty="0" smtClean="0">
              <a:solidFill>
                <a:srgbClr val="501D1C"/>
              </a:solidFill>
              <a:latin typeface="Arial" pitchFamily="34" charset="0"/>
              <a:cs typeface="Arial" pitchFamily="34" charset="0"/>
            </a:endParaRPr>
          </a:p>
          <a:p>
            <a:endParaRPr lang="en-US" altLang="ko-KR" sz="1200" b="1" dirty="0" smtClean="0">
              <a:solidFill>
                <a:srgbClr val="501D1C"/>
              </a:solidFill>
              <a:latin typeface="Arial" pitchFamily="34" charset="0"/>
              <a:cs typeface="Arial" pitchFamily="34" charset="0"/>
            </a:endParaRPr>
          </a:p>
          <a:p>
            <a:r>
              <a:rPr lang="ko-KR" altLang="en-US" sz="1200" b="1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자세한 사항은 </a:t>
            </a:r>
            <a:r>
              <a:rPr lang="en-US" altLang="ko-KR" sz="1200" b="1" dirty="0" smtClean="0">
                <a:latin typeface="Arial" pitchFamily="34" charset="0"/>
                <a:cs typeface="Arial" pitchFamily="34" charset="0"/>
                <a:hlinkClick r:id="rId4"/>
              </a:rPr>
              <a:t>www.psvb.org</a:t>
            </a:r>
            <a:r>
              <a:rPr lang="en-US" altLang="ko-KR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o-KR" altLang="en-US" sz="1200" b="1" dirty="0" err="1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참조하십시요</a:t>
            </a:r>
            <a:r>
              <a:rPr lang="en-US" altLang="ko-KR" sz="1200" b="1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.  </a:t>
            </a:r>
            <a:r>
              <a:rPr lang="ko-KR" altLang="en-US" sz="1200" b="1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감사합니다</a:t>
            </a:r>
            <a:r>
              <a:rPr lang="en-US" altLang="ko-KR" sz="1200" b="1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en-US" altLang="ko-KR" sz="1200" b="1" dirty="0">
              <a:solidFill>
                <a:srgbClr val="3E1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o-KR" altLang="en-US" sz="1200" b="1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조명찬</a:t>
            </a:r>
            <a:r>
              <a:rPr lang="en-US" altLang="ko-KR" sz="1200" b="1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ko-KR" altLang="en-US" sz="1200" b="1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송병두</a:t>
            </a:r>
            <a:r>
              <a:rPr lang="en-US" altLang="ko-KR" sz="1200" b="1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ko-KR" altLang="en-US" sz="1200" b="1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권영근</a:t>
            </a:r>
            <a:r>
              <a:rPr lang="en-US" altLang="ko-KR" sz="1200" b="1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ko-KR" altLang="en-US" sz="1200" b="1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김규원</a:t>
            </a:r>
            <a:r>
              <a:rPr lang="en-US" altLang="ko-KR" sz="1200" b="1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ko-KR" altLang="en-US" sz="1200" b="1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김영명</a:t>
            </a:r>
            <a:r>
              <a:rPr lang="en-US" altLang="ko-KR" sz="1200" b="1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ko-KR" altLang="en-US" sz="1200" b="1" dirty="0" err="1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김선창</a:t>
            </a:r>
            <a:r>
              <a:rPr lang="en-US" altLang="ko-KR" sz="1200" b="1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ko-KR" altLang="en-US" sz="1200" b="1" dirty="0" err="1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유욱준</a:t>
            </a:r>
            <a:r>
              <a:rPr lang="en-US" altLang="ko-KR" sz="1200" b="1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ko-KR" altLang="en-US" sz="1200" b="1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서준규</a:t>
            </a:r>
            <a:r>
              <a:rPr lang="en-US" altLang="ko-KR" sz="1200" b="1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ko-KR" altLang="en-US" sz="1200" b="1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백상홍</a:t>
            </a:r>
            <a:r>
              <a:rPr lang="en-US" altLang="ko-KR" sz="1200" b="1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ko-KR" altLang="en-US" sz="1200" b="1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남도현</a:t>
            </a:r>
            <a:r>
              <a:rPr lang="en-US" altLang="ko-KR" sz="1200" b="1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ko-KR" altLang="en-US" sz="1200" b="1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최동주</a:t>
            </a:r>
            <a:r>
              <a:rPr lang="en-US" altLang="ko-KR" sz="1200" b="1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r>
              <a:rPr lang="ko-KR" altLang="en-US" sz="1200" b="1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고규영 드림</a:t>
            </a:r>
            <a:endParaRPr lang="en-US" altLang="ko-KR" sz="1200" b="1" dirty="0" smtClean="0">
              <a:solidFill>
                <a:srgbClr val="3E1F00"/>
              </a:solidFill>
              <a:latin typeface="Arial" pitchFamily="34" charset="0"/>
              <a:cs typeface="Arial" pitchFamily="34" charset="0"/>
            </a:endParaRPr>
          </a:p>
          <a:p>
            <a:endParaRPr lang="en-US" altLang="ko-KR" sz="1200" b="1" dirty="0">
              <a:latin typeface="Arial" pitchFamily="34" charset="0"/>
              <a:cs typeface="Arial" pitchFamily="34" charset="0"/>
            </a:endParaRPr>
          </a:p>
          <a:p>
            <a:endParaRPr lang="en-US" altLang="ko-KR" sz="1200" b="1" dirty="0" smtClean="0">
              <a:latin typeface="Arial" pitchFamily="34" charset="0"/>
              <a:cs typeface="Arial" pitchFamily="34" charset="0"/>
            </a:endParaRPr>
          </a:p>
          <a:p>
            <a:endParaRPr lang="en-US" altLang="ko-KR" sz="1200" b="1" dirty="0">
              <a:solidFill>
                <a:srgbClr val="953735"/>
              </a:solidFill>
              <a:latin typeface="Arial" pitchFamily="34" charset="0"/>
              <a:cs typeface="Arial" pitchFamily="34" charset="0"/>
            </a:endParaRPr>
          </a:p>
          <a:p>
            <a:r>
              <a:rPr lang="ko-KR" altLang="en-US" sz="1200" b="1" dirty="0" smtClean="0">
                <a:solidFill>
                  <a:srgbClr val="95373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200" b="1" dirty="0" smtClean="0">
                <a:solidFill>
                  <a:srgbClr val="95373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o-KR" altLang="en-US" sz="1200" b="1" dirty="0" smtClean="0">
                <a:solidFill>
                  <a:srgbClr val="95373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200" b="1" dirty="0" smtClean="0">
                <a:solidFill>
                  <a:srgbClr val="953735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427656" y="3910275"/>
            <a:ext cx="3237879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en-US" altLang="ko-KR" sz="1400" b="1" dirty="0">
                <a:solidFill>
                  <a:srgbClr val="7A3D00"/>
                </a:solidFill>
                <a:latin typeface="Arial" pitchFamily="34" charset="0"/>
                <a:cs typeface="Arial" pitchFamily="34" charset="0"/>
              </a:rPr>
              <a:t>Invited </a:t>
            </a:r>
            <a:r>
              <a:rPr lang="en-US" altLang="ko-KR" sz="1400" b="1" dirty="0" smtClean="0">
                <a:solidFill>
                  <a:srgbClr val="7A3D00"/>
                </a:solidFill>
                <a:latin typeface="Arial" pitchFamily="34" charset="0"/>
                <a:cs typeface="Arial" pitchFamily="34" charset="0"/>
              </a:rPr>
              <a:t>Speakers</a:t>
            </a:r>
            <a:endParaRPr lang="en-US" altLang="ko-KR" sz="1200" b="1" dirty="0" smtClean="0">
              <a:solidFill>
                <a:srgbClr val="7A3D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Ralf 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Adams (U of </a:t>
            </a:r>
            <a:r>
              <a:rPr lang="en-US" altLang="ko-KR" sz="1200" dirty="0" err="1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Münster</a:t>
            </a:r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fontAlgn="base"/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Kari </a:t>
            </a:r>
            <a:r>
              <a:rPr lang="en-US" altLang="ko-KR" sz="1200" dirty="0" err="1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Alitalo</a:t>
            </a:r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(U of Helsinki)</a:t>
            </a:r>
          </a:p>
          <a:p>
            <a:pPr fontAlgn="base"/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Hellmut 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Augustin (Heidelberg U)</a:t>
            </a:r>
          </a:p>
          <a:p>
            <a:pPr fontAlgn="base"/>
            <a:r>
              <a:rPr lang="en-US" altLang="ko-KR" sz="1200" dirty="0" err="1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Christer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Betsholtz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altLang="ko-KR" sz="1200" dirty="0" err="1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Karolinska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Inst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fontAlgn="base"/>
            <a:r>
              <a:rPr lang="en-US" altLang="ko-KR" sz="1200" dirty="0" err="1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Elisabetta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Dejana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(U of Milan)</a:t>
            </a:r>
          </a:p>
          <a:p>
            <a:pPr fontAlgn="base"/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Michael </a:t>
            </a:r>
            <a:r>
              <a:rPr lang="en-US" altLang="ko-KR" sz="1200" dirty="0" err="1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Detmar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(ETH, Zurich)</a:t>
            </a:r>
          </a:p>
          <a:p>
            <a:pPr fontAlgn="base"/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Anne 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Eichmann (Yale </a:t>
            </a:r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U) </a:t>
            </a:r>
            <a:endParaRPr lang="en-US" altLang="ko-KR" sz="1200" dirty="0">
              <a:solidFill>
                <a:srgbClr val="3E1F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en-US" altLang="ko-KR" sz="1200" dirty="0" err="1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Napoleone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Ferrara </a:t>
            </a:r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(Genentech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fontAlgn="base"/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Luisa </a:t>
            </a:r>
            <a:r>
              <a:rPr lang="en-US" altLang="ko-KR" sz="1200" dirty="0" err="1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Iruela-Arispe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(UCLA)</a:t>
            </a:r>
          </a:p>
          <a:p>
            <a:pPr fontAlgn="base"/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Donald McDonald (UCSF)</a:t>
            </a:r>
          </a:p>
          <a:p>
            <a:pPr fontAlgn="base"/>
            <a:r>
              <a:rPr lang="en-US" altLang="ko-KR" sz="1200" dirty="0" err="1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Tantiana</a:t>
            </a:r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Petrova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(U of Lausanne)      </a:t>
            </a:r>
          </a:p>
          <a:p>
            <a:pPr fontAlgn="base"/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Karl Plate (Frankfurt U)</a:t>
            </a:r>
          </a:p>
          <a:p>
            <a:pPr fontAlgn="base"/>
            <a:r>
              <a:rPr lang="en-US" altLang="ko-KR" sz="1200" dirty="0" err="1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Masabumi</a:t>
            </a:r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Shibuya </a:t>
            </a:r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(TDMU)</a:t>
            </a:r>
            <a:endParaRPr lang="en-US" altLang="ko-KR" sz="1200" dirty="0">
              <a:solidFill>
                <a:srgbClr val="3E1F00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latinLnBrk="0" hangingPunct="0"/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Didier </a:t>
            </a:r>
            <a:r>
              <a:rPr lang="en-US" altLang="ko-KR" sz="1200" dirty="0" err="1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Stainier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(UCSF) </a:t>
            </a:r>
          </a:p>
          <a:p>
            <a:pPr eaLnBrk="0" fontAlgn="base" latinLnBrk="0" hangingPunct="0"/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Toshio </a:t>
            </a:r>
            <a:r>
              <a:rPr lang="en-US" altLang="ko-KR" sz="1200" dirty="0" err="1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Suda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(Keio U) </a:t>
            </a:r>
          </a:p>
          <a:p>
            <a:pPr eaLnBrk="0" fontAlgn="base" latinLnBrk="0" hangingPunct="0"/>
            <a:endParaRPr lang="en-US" altLang="ko-KR" sz="12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fontAlgn="base" latinLnBrk="0" hangingPunct="0"/>
            <a:r>
              <a:rPr lang="ko-KR" altLang="ko-KR" sz="1200" b="1" dirty="0">
                <a:solidFill>
                  <a:srgbClr val="7A3D00"/>
                </a:solidFill>
                <a:latin typeface="Arial" pitchFamily="34" charset="0"/>
                <a:cs typeface="Arial" pitchFamily="34" charset="0"/>
              </a:rPr>
              <a:t>Special </a:t>
            </a:r>
            <a:r>
              <a:rPr lang="en-US" altLang="ko-KR" sz="1200" b="1" dirty="0" smtClean="0">
                <a:solidFill>
                  <a:srgbClr val="7A3D00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ko-KR" altLang="ko-KR" sz="1200" b="1" dirty="0" smtClean="0">
                <a:solidFill>
                  <a:srgbClr val="7A3D00"/>
                </a:solidFill>
                <a:latin typeface="Arial" pitchFamily="34" charset="0"/>
                <a:cs typeface="Arial" pitchFamily="34" charset="0"/>
              </a:rPr>
              <a:t>uest </a:t>
            </a:r>
            <a:r>
              <a:rPr lang="en-US" altLang="ko-KR" sz="1200" b="1" dirty="0">
                <a:solidFill>
                  <a:srgbClr val="7A3D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ko-KR" altLang="ko-KR" sz="1200" b="1" dirty="0" smtClean="0">
                <a:solidFill>
                  <a:srgbClr val="7A3D00"/>
                </a:solidFill>
                <a:latin typeface="Arial" pitchFamily="34" charset="0"/>
                <a:cs typeface="Arial" pitchFamily="34" charset="0"/>
              </a:rPr>
              <a:t>peaker</a:t>
            </a:r>
            <a:endParaRPr lang="ko-KR" altLang="ko-KR" sz="1200" b="1" dirty="0">
              <a:solidFill>
                <a:srgbClr val="7A3D00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latinLnBrk="0" hangingPunct="0"/>
            <a:r>
              <a:rPr lang="ko-KR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Ushma S. Neil (Executive </a:t>
            </a:r>
            <a:r>
              <a:rPr lang="ko-KR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Editor</a:t>
            </a:r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ko-KR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en-US" altLang="ko-KR" sz="1200" dirty="0" smtClean="0">
              <a:solidFill>
                <a:srgbClr val="3E1F00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latinLnBrk="0" hangingPunct="0"/>
            <a:r>
              <a:rPr lang="ko-KR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Journal </a:t>
            </a:r>
            <a:r>
              <a:rPr lang="ko-KR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of Clinical Investigation)</a:t>
            </a:r>
          </a:p>
          <a:p>
            <a:pPr eaLnBrk="0" fontAlgn="base" latinLnBrk="0" hangingPunct="0"/>
            <a:endParaRPr lang="en-US" altLang="ko-KR" sz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fontAlgn="base" latinLnBrk="0" hangingPunct="0"/>
            <a:endParaRPr lang="en-US" altLang="ko-KR" sz="1200" b="1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0" fontAlgn="base" latinLnBrk="0" hangingPunct="0"/>
            <a:endParaRPr lang="en-US" altLang="ko-KR" sz="1200" b="1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3956048" y="4041517"/>
            <a:ext cx="3312368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en-US" altLang="ko-KR" sz="1400" b="1" dirty="0" smtClean="0">
                <a:solidFill>
                  <a:srgbClr val="7A3D00"/>
                </a:solidFill>
                <a:latin typeface="Arial" pitchFamily="34" charset="0"/>
                <a:cs typeface="Arial" pitchFamily="34" charset="0"/>
              </a:rPr>
              <a:t>Organizers and Speakers</a:t>
            </a:r>
            <a:endParaRPr lang="en-US" altLang="ko-KR" sz="1200" b="1" dirty="0">
              <a:solidFill>
                <a:srgbClr val="7A3D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Sang Hong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 Baek (Catholic U)</a:t>
            </a:r>
          </a:p>
          <a:p>
            <a:r>
              <a:rPr lang="en-US" altLang="ko-KR" sz="1200" dirty="0" err="1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Myeong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Chan 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Cho </a:t>
            </a:r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(KNIH)</a:t>
            </a:r>
            <a:endParaRPr lang="en-US" altLang="ko-KR" sz="1200" dirty="0">
              <a:solidFill>
                <a:srgbClr val="3E1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Dong-</a:t>
            </a:r>
            <a:r>
              <a:rPr lang="en-US" altLang="ko-KR" sz="1200" dirty="0" err="1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Ju</a:t>
            </a:r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Choi (SNU)</a:t>
            </a:r>
          </a:p>
          <a:p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Kensuke </a:t>
            </a:r>
            <a:r>
              <a:rPr lang="en-US" altLang="ko-KR" sz="1200" dirty="0" err="1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Egashira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(Kyushu U)</a:t>
            </a:r>
          </a:p>
          <a:p>
            <a:r>
              <a:rPr lang="en-US" altLang="ko-KR" sz="1200" dirty="0" err="1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Kyu</a:t>
            </a:r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-Won 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Kim (SNU</a:t>
            </a:r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Sun Chang Kim (KAIST)</a:t>
            </a:r>
            <a:endParaRPr lang="en-US" altLang="ko-KR" sz="1200" dirty="0">
              <a:solidFill>
                <a:srgbClr val="3E1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Young </a:t>
            </a:r>
            <a:r>
              <a:rPr lang="en-US" altLang="ko-KR" sz="1200" dirty="0" err="1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Myeong</a:t>
            </a:r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Kim (</a:t>
            </a:r>
            <a:r>
              <a:rPr lang="en-US" altLang="ko-KR" sz="1200" dirty="0" err="1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Kangwon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U)</a:t>
            </a:r>
          </a:p>
          <a:p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Gou Young </a:t>
            </a:r>
            <a:r>
              <a:rPr lang="en-US" altLang="ko-KR" sz="1200" dirty="0" err="1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Koh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(KAIST)</a:t>
            </a:r>
          </a:p>
          <a:p>
            <a:r>
              <a:rPr lang="en-US" altLang="ko-KR" sz="1200" dirty="0" err="1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Issei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Komuro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(Osaka U)</a:t>
            </a:r>
          </a:p>
          <a:p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Young-</a:t>
            </a:r>
            <a:r>
              <a:rPr lang="en-US" altLang="ko-KR" sz="1200" dirty="0" err="1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Guen</a:t>
            </a:r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Kwon (</a:t>
            </a:r>
            <a:r>
              <a:rPr lang="en-US" altLang="ko-KR" sz="1200" dirty="0" err="1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Yonsei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U)</a:t>
            </a:r>
          </a:p>
          <a:p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Naoki Mochizuki (NCCRI)</a:t>
            </a:r>
          </a:p>
          <a:p>
            <a:r>
              <a:rPr lang="en-US" altLang="ko-KR" sz="1200" dirty="0" err="1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Ryuchi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Morishita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(Osaka U)</a:t>
            </a:r>
          </a:p>
          <a:p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Do-Hyun 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Nam (</a:t>
            </a:r>
            <a:r>
              <a:rPr lang="en-US" altLang="ko-KR" sz="1200" dirty="0" err="1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Sungkyunkwan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U)</a:t>
            </a:r>
            <a:endParaRPr lang="en-US" altLang="ko-KR" sz="1200" dirty="0">
              <a:solidFill>
                <a:srgbClr val="3E1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altLang="ko-KR" sz="1200" dirty="0" err="1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Byeng</a:t>
            </a:r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Doo Song (SKAI)</a:t>
            </a:r>
          </a:p>
          <a:p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Jun-</a:t>
            </a:r>
            <a:r>
              <a:rPr lang="en-US" altLang="ko-KR" sz="1200" dirty="0" err="1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Kyu</a:t>
            </a:r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Suh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altLang="ko-KR" sz="1200" dirty="0" err="1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Inha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U)</a:t>
            </a:r>
            <a:endParaRPr lang="en-US" altLang="ko-KR" sz="1200" dirty="0">
              <a:solidFill>
                <a:srgbClr val="3E1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Nobuyuki </a:t>
            </a:r>
            <a:r>
              <a:rPr lang="en-US" altLang="ko-KR" sz="1200" dirty="0" err="1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Takakura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(Osaka </a:t>
            </a:r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U)</a:t>
            </a:r>
            <a:endParaRPr lang="en-US" altLang="ko-KR" sz="1200" dirty="0" smtClean="0">
              <a:solidFill>
                <a:srgbClr val="3E1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en-US" altLang="ko-KR" sz="1200" dirty="0" err="1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Ook-Joon</a:t>
            </a:r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Yoo</a:t>
            </a:r>
            <a:r>
              <a:rPr lang="en-US" altLang="ko-KR" sz="1200" dirty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 (KAIST</a:t>
            </a:r>
            <a:r>
              <a:rPr lang="en-US" altLang="ko-KR" sz="1200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altLang="ko-KR" sz="1050" dirty="0">
              <a:solidFill>
                <a:srgbClr val="3E1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26858" y="3635896"/>
            <a:ext cx="592657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ko-KR" sz="1600" dirty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Oct 30-Nov </a:t>
            </a:r>
            <a:r>
              <a:rPr lang="en-US" altLang="ko-KR" sz="1600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ko-KR" altLang="ko-KR" sz="1600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, 2011</a:t>
            </a:r>
            <a:r>
              <a:rPr lang="en-US" altLang="ko-KR" sz="1600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altLang="ko-KR" sz="1600" dirty="0" err="1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Shilla</a:t>
            </a:r>
            <a:r>
              <a:rPr lang="ko-KR" altLang="ko-KR" sz="1600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 Hotel</a:t>
            </a:r>
            <a:r>
              <a:rPr lang="en-US" altLang="ko-KR" sz="1600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ko-KR" altLang="ko-KR" sz="1600" dirty="0" smtClean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Jeju Island, </a:t>
            </a:r>
            <a:r>
              <a:rPr lang="ko-KR" altLang="ko-KR" sz="1600" dirty="0">
                <a:solidFill>
                  <a:srgbClr val="501D1C"/>
                </a:solidFill>
                <a:latin typeface="Arial" pitchFamily="34" charset="0"/>
                <a:cs typeface="Arial" pitchFamily="34" charset="0"/>
              </a:rPr>
              <a:t>Korea</a:t>
            </a:r>
            <a:endParaRPr lang="ko-KR" altLang="ko-KR" sz="1600" dirty="0">
              <a:solidFill>
                <a:srgbClr val="501D1C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8680" y="8687489"/>
            <a:ext cx="5517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rgbClr val="3E1F00"/>
                </a:solidFill>
                <a:latin typeface="Arial" pitchFamily="34" charset="0"/>
                <a:cs typeface="Arial" pitchFamily="34" charset="0"/>
              </a:rPr>
              <a:t>For more information or to register, visit website: </a:t>
            </a:r>
            <a:r>
              <a:rPr lang="en-US" altLang="ko-KR" sz="1200" b="1" dirty="0" smtClean="0">
                <a:solidFill>
                  <a:srgbClr val="953735"/>
                </a:solidFill>
                <a:latin typeface="Arial" pitchFamily="34" charset="0"/>
                <a:cs typeface="Arial" pitchFamily="34" charset="0"/>
              </a:rPr>
              <a:t>www.psvb.org</a:t>
            </a:r>
            <a:endParaRPr lang="ko-KR" altLang="en-US" sz="1200" b="1" dirty="0">
              <a:solidFill>
                <a:srgbClr val="9537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476672" y="7794357"/>
            <a:ext cx="63367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b="1" dirty="0" smtClean="0">
                <a:solidFill>
                  <a:srgbClr val="7A3D00"/>
                </a:solidFill>
                <a:latin typeface="Arial" pitchFamily="34" charset="0"/>
                <a:cs typeface="Arial" pitchFamily="34" charset="0"/>
              </a:rPr>
              <a:t>Organized by The </a:t>
            </a:r>
            <a:r>
              <a:rPr lang="en-US" altLang="ko-KR" sz="1400" b="1" dirty="0">
                <a:solidFill>
                  <a:srgbClr val="7A3D00"/>
                </a:solidFill>
                <a:latin typeface="Arial" pitchFamily="34" charset="0"/>
                <a:cs typeface="Arial" pitchFamily="34" charset="0"/>
              </a:rPr>
              <a:t>Korean Society of </a:t>
            </a:r>
            <a:r>
              <a:rPr lang="en-US" altLang="ko-KR" sz="1400" b="1" dirty="0" smtClean="0">
                <a:solidFill>
                  <a:srgbClr val="7A3D00"/>
                </a:solidFill>
                <a:latin typeface="Arial" pitchFamily="34" charset="0"/>
                <a:cs typeface="Arial" pitchFamily="34" charset="0"/>
              </a:rPr>
              <a:t>Cardiology </a:t>
            </a:r>
          </a:p>
          <a:p>
            <a:r>
              <a:rPr lang="en-US" altLang="ko-KR" sz="1400" b="1" dirty="0">
                <a:solidFill>
                  <a:srgbClr val="7A3D00"/>
                </a:solidFill>
                <a:latin typeface="Arial" pitchFamily="34" charset="0"/>
                <a:cs typeface="Arial" pitchFamily="34" charset="0"/>
              </a:rPr>
              <a:t>Scripps Korea Antibody </a:t>
            </a:r>
            <a:r>
              <a:rPr lang="en-US" altLang="ko-KR" sz="1400" b="1" dirty="0" smtClean="0">
                <a:solidFill>
                  <a:srgbClr val="7A3D00"/>
                </a:solidFill>
                <a:latin typeface="Arial" pitchFamily="34" charset="0"/>
                <a:cs typeface="Arial" pitchFamily="34" charset="0"/>
              </a:rPr>
              <a:t>Institute, Ko</a:t>
            </a:r>
            <a:r>
              <a:rPr lang="en-US" altLang="ko-KR" sz="1400" b="1" dirty="0" smtClean="0">
                <a:solidFill>
                  <a:srgbClr val="7A3D00"/>
                </a:solidFill>
                <a:latin typeface="Arial" pitchFamily="34" charset="0"/>
                <a:cs typeface="Arial" pitchFamily="34" charset="0"/>
                <a:sym typeface="Symbol"/>
              </a:rPr>
              <a:t>rea </a:t>
            </a:r>
            <a:r>
              <a:rPr lang="en-US" altLang="ko-KR" sz="1400" b="1" dirty="0">
                <a:solidFill>
                  <a:srgbClr val="7A3D00"/>
                </a:solidFill>
                <a:latin typeface="Arial" pitchFamily="34" charset="0"/>
                <a:cs typeface="Arial" pitchFamily="34" charset="0"/>
                <a:sym typeface="Symbol"/>
              </a:rPr>
              <a:t>National Institute of </a:t>
            </a:r>
            <a:r>
              <a:rPr lang="en-US" altLang="ko-KR" sz="1400" b="1" dirty="0" smtClean="0">
                <a:solidFill>
                  <a:srgbClr val="7A3D00"/>
                </a:solidFill>
                <a:latin typeface="Arial" pitchFamily="34" charset="0"/>
                <a:cs typeface="Arial" pitchFamily="34" charset="0"/>
                <a:sym typeface="Symbol"/>
              </a:rPr>
              <a:t>Health </a:t>
            </a:r>
          </a:p>
          <a:p>
            <a:r>
              <a:rPr lang="en-US" altLang="ko-KR" sz="1400" b="1" dirty="0" err="1" smtClean="0">
                <a:solidFill>
                  <a:srgbClr val="7A3D00"/>
                </a:solidFill>
                <a:latin typeface="Arial" pitchFamily="34" charset="0"/>
                <a:cs typeface="Arial" pitchFamily="34" charset="0"/>
              </a:rPr>
              <a:t>Yonsei</a:t>
            </a:r>
            <a:r>
              <a:rPr lang="en-US" altLang="ko-KR" sz="1400" b="1" dirty="0" smtClean="0">
                <a:solidFill>
                  <a:srgbClr val="7A3D00"/>
                </a:solidFill>
                <a:latin typeface="Arial" pitchFamily="34" charset="0"/>
                <a:cs typeface="Arial" pitchFamily="34" charset="0"/>
              </a:rPr>
              <a:t>  Biomolecule Research Initiative (BK21), </a:t>
            </a:r>
            <a:r>
              <a:rPr lang="en-US" altLang="ko-KR" sz="1400" b="1" dirty="0" err="1" smtClean="0">
                <a:solidFill>
                  <a:srgbClr val="7A3D00"/>
                </a:solidFill>
                <a:latin typeface="Arial" pitchFamily="34" charset="0"/>
                <a:cs typeface="Arial" pitchFamily="34" charset="0"/>
              </a:rPr>
              <a:t>Yonsei</a:t>
            </a:r>
            <a:r>
              <a:rPr lang="en-US" altLang="ko-KR" sz="1400" b="1" dirty="0" smtClean="0">
                <a:solidFill>
                  <a:srgbClr val="7A3D00"/>
                </a:solidFill>
                <a:latin typeface="Arial" pitchFamily="34" charset="0"/>
                <a:cs typeface="Arial" pitchFamily="34" charset="0"/>
              </a:rPr>
              <a:t> University </a:t>
            </a:r>
            <a:endParaRPr lang="en-US" altLang="ko-KR" sz="1400" b="1" dirty="0">
              <a:solidFill>
                <a:srgbClr val="7A3D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altLang="ko-KR" sz="1400" b="1" dirty="0" smtClean="0">
                <a:solidFill>
                  <a:srgbClr val="7A3D00"/>
                </a:solidFill>
                <a:latin typeface="Arial" pitchFamily="34" charset="0"/>
                <a:cs typeface="Arial" pitchFamily="34" charset="0"/>
              </a:rPr>
              <a:t>KAIST</a:t>
            </a:r>
            <a:r>
              <a:rPr lang="en-US" altLang="ko-KR" sz="1400" b="1" dirty="0">
                <a:solidFill>
                  <a:srgbClr val="7A3D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altLang="ko-KR" sz="1400" b="1" dirty="0" smtClean="0">
                <a:solidFill>
                  <a:srgbClr val="7A3D00"/>
                </a:solidFill>
                <a:latin typeface="Arial" pitchFamily="34" charset="0"/>
                <a:cs typeface="Arial" pitchFamily="34" charset="0"/>
              </a:rPr>
              <a:t>KIB, GSMSE &amp; Biomedical Research Center</a:t>
            </a:r>
            <a:endParaRPr lang="en-US" altLang="ko-KR" sz="12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0853" y="3307794"/>
            <a:ext cx="761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solidFill>
                  <a:srgbClr val="953735"/>
                </a:solidFill>
                <a:latin typeface="Arial" pitchFamily="34" charset="0"/>
                <a:cs typeface="Arial" pitchFamily="34" charset="0"/>
              </a:rPr>
              <a:t>The Second Pacific Symposium on Vascular Biology</a:t>
            </a:r>
          </a:p>
        </p:txBody>
      </p:sp>
    </p:spTree>
    <p:extLst>
      <p:ext uri="{BB962C8B-B14F-4D97-AF65-F5344CB8AC3E}">
        <p14:creationId xmlns:p14="http://schemas.microsoft.com/office/powerpoint/2010/main" xmlns="" val="129842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1617</TotalTime>
  <Words>254</Words>
  <Application>Microsoft Office PowerPoint</Application>
  <PresentationFormat>화면 슬라이드 쇼(4:3)</PresentationFormat>
  <Paragraphs>64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조성우 손서영</dc:creator>
  <cp:lastModifiedBy>user</cp:lastModifiedBy>
  <cp:revision>53</cp:revision>
  <cp:lastPrinted>2011-09-06T01:06:28Z</cp:lastPrinted>
  <dcterms:created xsi:type="dcterms:W3CDTF">2011-06-29T05:55:15Z</dcterms:created>
  <dcterms:modified xsi:type="dcterms:W3CDTF">2011-09-27T00:50:13Z</dcterms:modified>
</cp:coreProperties>
</file>